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3" r:id="rId6"/>
    <p:sldId id="257" r:id="rId7"/>
    <p:sldId id="268" r:id="rId8"/>
    <p:sldId id="267" r:id="rId9"/>
    <p:sldId id="269" r:id="rId10"/>
    <p:sldId id="258" r:id="rId11"/>
    <p:sldId id="259" r:id="rId12"/>
    <p:sldId id="260" r:id="rId13"/>
    <p:sldId id="261" r:id="rId14"/>
    <p:sldId id="262" r:id="rId15"/>
    <p:sldId id="270" r:id="rId16"/>
    <p:sldId id="266" r:id="rId17"/>
    <p:sldId id="263" r:id="rId18"/>
    <p:sldId id="264" r:id="rId19"/>
    <p:sldId id="271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1F94C6-B671-489E-9C76-5CF2F7076A46}" v="37" dt="2019-12-23T18:26:36.4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nur Yucedag" userId="f4f22135-1cf4-46bf-b72e-3acc92abcec8" providerId="ADAL" clId="{5D1F94C6-B671-489E-9C76-5CF2F7076A46}"/>
    <pc:docChg chg="undo redo custSel mod addSld modSld">
      <pc:chgData name="Onur Yucedag" userId="f4f22135-1cf4-46bf-b72e-3acc92abcec8" providerId="ADAL" clId="{5D1F94C6-B671-489E-9C76-5CF2F7076A46}" dt="2019-12-23T18:28:42.566" v="1143" actId="20577"/>
      <pc:docMkLst>
        <pc:docMk/>
      </pc:docMkLst>
      <pc:sldChg chg="modSp">
        <pc:chgData name="Onur Yucedag" userId="f4f22135-1cf4-46bf-b72e-3acc92abcec8" providerId="ADAL" clId="{5D1F94C6-B671-489E-9C76-5CF2F7076A46}" dt="2019-12-22T16:58:59.910" v="513" actId="114"/>
        <pc:sldMkLst>
          <pc:docMk/>
          <pc:sldMk cId="4143436915" sldId="263"/>
        </pc:sldMkLst>
        <pc:spChg chg="mod">
          <ac:chgData name="Onur Yucedag" userId="f4f22135-1cf4-46bf-b72e-3acc92abcec8" providerId="ADAL" clId="{5D1F94C6-B671-489E-9C76-5CF2F7076A46}" dt="2019-12-22T16:47:17.468" v="95" actId="20577"/>
          <ac:spMkLst>
            <pc:docMk/>
            <pc:sldMk cId="4143436915" sldId="263"/>
            <ac:spMk id="2" creationId="{550BC1A1-4E87-4B23-A544-37A857A46AA7}"/>
          </ac:spMkLst>
        </pc:spChg>
        <pc:spChg chg="mod">
          <ac:chgData name="Onur Yucedag" userId="f4f22135-1cf4-46bf-b72e-3acc92abcec8" providerId="ADAL" clId="{5D1F94C6-B671-489E-9C76-5CF2F7076A46}" dt="2019-12-22T16:58:59.910" v="513" actId="114"/>
          <ac:spMkLst>
            <pc:docMk/>
            <pc:sldMk cId="4143436915" sldId="263"/>
            <ac:spMk id="3" creationId="{C2414FB6-91CE-41E5-8B99-AC956639325B}"/>
          </ac:spMkLst>
        </pc:spChg>
      </pc:sldChg>
      <pc:sldChg chg="modSp">
        <pc:chgData name="Onur Yucedag" userId="f4f22135-1cf4-46bf-b72e-3acc92abcec8" providerId="ADAL" clId="{5D1F94C6-B671-489E-9C76-5CF2F7076A46}" dt="2019-12-22T16:47:08.260" v="94" actId="20577"/>
        <pc:sldMkLst>
          <pc:docMk/>
          <pc:sldMk cId="1829208159" sldId="266"/>
        </pc:sldMkLst>
        <pc:spChg chg="mod">
          <ac:chgData name="Onur Yucedag" userId="f4f22135-1cf4-46bf-b72e-3acc92abcec8" providerId="ADAL" clId="{5D1F94C6-B671-489E-9C76-5CF2F7076A46}" dt="2019-12-22T16:47:08.260" v="94" actId="20577"/>
          <ac:spMkLst>
            <pc:docMk/>
            <pc:sldMk cId="1829208159" sldId="266"/>
            <ac:spMk id="3" creationId="{AC09593A-7F59-4740-A8CA-060A880B8385}"/>
          </ac:spMkLst>
        </pc:spChg>
      </pc:sldChg>
      <pc:sldChg chg="modSp add">
        <pc:chgData name="Onur Yucedag" userId="f4f22135-1cf4-46bf-b72e-3acc92abcec8" providerId="ADAL" clId="{5D1F94C6-B671-489E-9C76-5CF2F7076A46}" dt="2019-12-22T17:03:11.770" v="623" actId="20577"/>
        <pc:sldMkLst>
          <pc:docMk/>
          <pc:sldMk cId="3693472206" sldId="271"/>
        </pc:sldMkLst>
        <pc:spChg chg="mod">
          <ac:chgData name="Onur Yucedag" userId="f4f22135-1cf4-46bf-b72e-3acc92abcec8" providerId="ADAL" clId="{5D1F94C6-B671-489E-9C76-5CF2F7076A46}" dt="2019-12-22T16:59:13.761" v="528" actId="20577"/>
          <ac:spMkLst>
            <pc:docMk/>
            <pc:sldMk cId="3693472206" sldId="271"/>
            <ac:spMk id="2" creationId="{9E4CA530-70D2-4D1D-90BC-2F9F29F488AA}"/>
          </ac:spMkLst>
        </pc:spChg>
        <pc:spChg chg="mod">
          <ac:chgData name="Onur Yucedag" userId="f4f22135-1cf4-46bf-b72e-3acc92abcec8" providerId="ADAL" clId="{5D1F94C6-B671-489E-9C76-5CF2F7076A46}" dt="2019-12-22T17:03:11.770" v="623" actId="20577"/>
          <ac:spMkLst>
            <pc:docMk/>
            <pc:sldMk cId="3693472206" sldId="271"/>
            <ac:spMk id="3" creationId="{2581E5FB-19E4-4AFC-AB39-E3460D604025}"/>
          </ac:spMkLst>
        </pc:spChg>
      </pc:sldChg>
      <pc:sldChg chg="addSp delSp modSp add mod setBg">
        <pc:chgData name="Onur Yucedag" userId="f4f22135-1cf4-46bf-b72e-3acc92abcec8" providerId="ADAL" clId="{5D1F94C6-B671-489E-9C76-5CF2F7076A46}" dt="2019-12-22T17:03:30.428" v="635" actId="26606"/>
        <pc:sldMkLst>
          <pc:docMk/>
          <pc:sldMk cId="86575754" sldId="272"/>
        </pc:sldMkLst>
        <pc:spChg chg="mod">
          <ac:chgData name="Onur Yucedag" userId="f4f22135-1cf4-46bf-b72e-3acc92abcec8" providerId="ADAL" clId="{5D1F94C6-B671-489E-9C76-5CF2F7076A46}" dt="2019-12-22T17:03:30.428" v="635" actId="26606"/>
          <ac:spMkLst>
            <pc:docMk/>
            <pc:sldMk cId="86575754" sldId="272"/>
            <ac:spMk id="2" creationId="{9DBE43B4-F83D-4FC2-83E8-3A93D75483ED}"/>
          </ac:spMkLst>
        </pc:spChg>
        <pc:spChg chg="del">
          <ac:chgData name="Onur Yucedag" userId="f4f22135-1cf4-46bf-b72e-3acc92abcec8" providerId="ADAL" clId="{5D1F94C6-B671-489E-9C76-5CF2F7076A46}" dt="2019-12-22T17:03:30.428" v="635" actId="26606"/>
          <ac:spMkLst>
            <pc:docMk/>
            <pc:sldMk cId="86575754" sldId="272"/>
            <ac:spMk id="3" creationId="{0C5F8A97-BC5F-4EA9-968B-EB1ABED0D88B}"/>
          </ac:spMkLst>
        </pc:spChg>
        <pc:picChg chg="add">
          <ac:chgData name="Onur Yucedag" userId="f4f22135-1cf4-46bf-b72e-3acc92abcec8" providerId="ADAL" clId="{5D1F94C6-B671-489E-9C76-5CF2F7076A46}" dt="2019-12-22T17:03:30.428" v="635" actId="26606"/>
          <ac:picMkLst>
            <pc:docMk/>
            <pc:sldMk cId="86575754" sldId="272"/>
            <ac:picMk id="7" creationId="{6272EBAB-E1EB-4132-9E7C-7E37888DFEE5}"/>
          </ac:picMkLst>
        </pc:picChg>
        <pc:picChg chg="add">
          <ac:chgData name="Onur Yucedag" userId="f4f22135-1cf4-46bf-b72e-3acc92abcec8" providerId="ADAL" clId="{5D1F94C6-B671-489E-9C76-5CF2F7076A46}" dt="2019-12-22T17:03:30.428" v="635" actId="26606"/>
          <ac:picMkLst>
            <pc:docMk/>
            <pc:sldMk cId="86575754" sldId="272"/>
            <ac:picMk id="9" creationId="{C776BB1D-02F5-44FF-B306-90B9171EA91E}"/>
          </ac:picMkLst>
        </pc:picChg>
      </pc:sldChg>
      <pc:sldChg chg="modSp add">
        <pc:chgData name="Onur Yucedag" userId="f4f22135-1cf4-46bf-b72e-3acc92abcec8" providerId="ADAL" clId="{5D1F94C6-B671-489E-9C76-5CF2F7076A46}" dt="2019-12-23T18:28:42.566" v="1143" actId="20577"/>
        <pc:sldMkLst>
          <pc:docMk/>
          <pc:sldMk cId="88496480" sldId="273"/>
        </pc:sldMkLst>
        <pc:spChg chg="mod">
          <ac:chgData name="Onur Yucedag" userId="f4f22135-1cf4-46bf-b72e-3acc92abcec8" providerId="ADAL" clId="{5D1F94C6-B671-489E-9C76-5CF2F7076A46}" dt="2019-12-23T18:23:39.750" v="669" actId="20577"/>
          <ac:spMkLst>
            <pc:docMk/>
            <pc:sldMk cId="88496480" sldId="273"/>
            <ac:spMk id="2" creationId="{EC983C7D-ECAE-4E19-83F4-217FCC4BDCBF}"/>
          </ac:spMkLst>
        </pc:spChg>
        <pc:spChg chg="mod">
          <ac:chgData name="Onur Yucedag" userId="f4f22135-1cf4-46bf-b72e-3acc92abcec8" providerId="ADAL" clId="{5D1F94C6-B671-489E-9C76-5CF2F7076A46}" dt="2019-12-23T18:28:42.566" v="1143" actId="20577"/>
          <ac:spMkLst>
            <pc:docMk/>
            <pc:sldMk cId="88496480" sldId="273"/>
            <ac:spMk id="3" creationId="{A0D7BF48-80B8-4369-BD18-757241F59685}"/>
          </ac:spMkLst>
        </pc:spChg>
      </pc:sldChg>
    </pc:docChg>
  </pc:docChgLst>
  <pc:docChgLst>
    <pc:chgData name="Onur Yucedag" userId="S::onur@adastec.com::f4f22135-1cf4-46bf-b72e-3acc92abcec8" providerId="AD" clId="Web-{7682117D-1EE0-4F83-4D9F-C4CF09466B16}"/>
    <pc:docChg chg="modSld">
      <pc:chgData name="Onur Yucedag" userId="S::onur@adastec.com::f4f22135-1cf4-46bf-b72e-3acc92abcec8" providerId="AD" clId="Web-{7682117D-1EE0-4F83-4D9F-C4CF09466B16}" dt="2019-12-21T16:10:35.172" v="1"/>
      <pc:docMkLst>
        <pc:docMk/>
      </pc:docMkLst>
      <pc:sldChg chg="addSp delSp modSp mod setBg">
        <pc:chgData name="Onur Yucedag" userId="S::onur@adastec.com::f4f22135-1cf4-46bf-b72e-3acc92abcec8" providerId="AD" clId="Web-{7682117D-1EE0-4F83-4D9F-C4CF09466B16}" dt="2019-12-21T16:10:35.172" v="1"/>
        <pc:sldMkLst>
          <pc:docMk/>
          <pc:sldMk cId="159817762" sldId="264"/>
        </pc:sldMkLst>
        <pc:spChg chg="mod">
          <ac:chgData name="Onur Yucedag" userId="S::onur@adastec.com::f4f22135-1cf4-46bf-b72e-3acc92abcec8" providerId="AD" clId="Web-{7682117D-1EE0-4F83-4D9F-C4CF09466B16}" dt="2019-12-21T16:10:35.172" v="1"/>
          <ac:spMkLst>
            <pc:docMk/>
            <pc:sldMk cId="159817762" sldId="264"/>
            <ac:spMk id="2" creationId="{ED8BFB63-77D5-46F6-8014-BE6F4A2DEBDD}"/>
          </ac:spMkLst>
        </pc:spChg>
        <pc:spChg chg="del">
          <ac:chgData name="Onur Yucedag" userId="S::onur@adastec.com::f4f22135-1cf4-46bf-b72e-3acc92abcec8" providerId="AD" clId="Web-{7682117D-1EE0-4F83-4D9F-C4CF09466B16}" dt="2019-12-21T16:10:30.594" v="0"/>
          <ac:spMkLst>
            <pc:docMk/>
            <pc:sldMk cId="159817762" sldId="264"/>
            <ac:spMk id="3" creationId="{A8D8902A-2237-4122-B515-49EED36F4FC5}"/>
          </ac:spMkLst>
        </pc:spChg>
        <pc:spChg chg="add">
          <ac:chgData name="Onur Yucedag" userId="S::onur@adastec.com::f4f22135-1cf4-46bf-b72e-3acc92abcec8" providerId="AD" clId="Web-{7682117D-1EE0-4F83-4D9F-C4CF09466B16}" dt="2019-12-21T16:10:35.172" v="1"/>
          <ac:spMkLst>
            <pc:docMk/>
            <pc:sldMk cId="159817762" sldId="264"/>
            <ac:spMk id="9" creationId="{AB45A142-4255-493C-8284-5D566C121B10}"/>
          </ac:spMkLst>
        </pc:spChg>
        <pc:picChg chg="add mod ord">
          <ac:chgData name="Onur Yucedag" userId="S::onur@adastec.com::f4f22135-1cf4-46bf-b72e-3acc92abcec8" providerId="AD" clId="Web-{7682117D-1EE0-4F83-4D9F-C4CF09466B16}" dt="2019-12-21T16:10:35.172" v="1"/>
          <ac:picMkLst>
            <pc:docMk/>
            <pc:sldMk cId="159817762" sldId="264"/>
            <ac:picMk id="4" creationId="{3BCCB50F-3231-4152-9327-A88CBE270784}"/>
          </ac:picMkLst>
        </pc:picChg>
        <pc:cxnChg chg="add">
          <ac:chgData name="Onur Yucedag" userId="S::onur@adastec.com::f4f22135-1cf4-46bf-b72e-3acc92abcec8" providerId="AD" clId="Web-{7682117D-1EE0-4F83-4D9F-C4CF09466B16}" dt="2019-12-21T16:10:35.172" v="1"/>
          <ac:cxnSpMkLst>
            <pc:docMk/>
            <pc:sldMk cId="159817762" sldId="264"/>
            <ac:cxnSpMk id="11" creationId="{38FB9660-F42F-4313-BBC4-47C007FE484C}"/>
          </ac:cxnSpMkLst>
        </pc:cxnChg>
      </pc:sldChg>
    </pc:docChg>
  </pc:docChgLst>
</pc:chgInfo>
</file>

<file path=ppt/media/image1.jpeg>
</file>

<file path=ppt/media/image2.gif>
</file>

<file path=ppt/media/image3.gif>
</file>

<file path=ppt/media/image4.gif>
</file>

<file path=ppt/media/image5.pn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0BB69-B4F0-4618-BF5E-AD202C200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4D822-7F7C-494E-8ECE-8AA43C8DCA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2E3C6-4CDB-4BBC-973A-E112F13D0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C55C5-F367-4319-BCE3-6552129FB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B7A94-DAFA-4CA5-8F67-6EC6DF4E4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992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58EA4-E5D3-476E-B94F-CD6396BCF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9E3EA0-C9E2-4238-BBCC-2932D7DA8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0D641-1B21-4E72-BFF4-0E4A3AAAA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8481C-6365-4F6B-BAD6-F32B941FA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398F0-FD5B-4AE2-8433-FE7D5D593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294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F6B0E9-B4C1-4070-B95B-66FB4B5CEE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B0DB5B-2A3F-4934-9055-07FB8100A9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05B0E-CAFB-4E8A-96CC-4BF24711F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992EF-7AB1-4105-947B-370B784C4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0B13B-722C-4B84-83D6-073551F8D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61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0E7EE-E395-45CD-B586-3B0E2B33E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8158C-0EE9-40A1-8320-C1B785B67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BE52E-C3E6-4B13-B114-804FFFA86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7F4EC-59AA-44AB-84C6-98DDBF32E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E6BA1-12CF-4955-AA14-A7C080BF4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168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BCAA6-AC0B-4C49-A390-8294FC5DD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911F88-8952-4ED5-AC16-95ED6BD60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C9747-F634-4F27-B8C5-69DBAEB5C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F78A3-F04C-456F-BF96-8535F87D0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96D9F-8CE6-4067-B8EE-0BF740E1C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7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CE8A3-4908-4CD3-878C-AA8F17B24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4FF92-2557-4FDC-BE85-C0E6241385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7A57D8-D79C-4F18-B7A7-BB9886E54F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B741F-2803-4E7E-9924-2F72B3081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B89BCF-AA84-49FE-9A78-4C0D042CA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81C81B-4FBE-4D51-908C-CCD8096C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388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5D14E-B8C5-40A1-B02B-E6BCA8CEB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7101B-ED35-48F9-AF9A-6C6790E32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44D782-C7D3-4786-9A68-364F55C0F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C8269E-1002-41F9-A521-E58333A931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737124-C703-43DC-8527-8EC09AD01E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C3236E-BCA7-4FAD-B21E-A1D541CED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BDFD91-0843-4B62-99E8-0F2F15F0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676D9E-56A6-4C30-A694-106098BBD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35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0375F-D160-4B22-97BE-3704C25C6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7DBCDA-8066-4632-8201-52B496774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3EC2D9-4E50-41D3-861C-91BDE593B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4AF11-2578-47D0-8CD3-0FC02A984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893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4011E6-4858-4DC6-98DB-5B13542D7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A38100-EC82-49F7-A75D-61925F727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FD5B22-4E4D-43BD-B33E-3B95C12E3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5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8A60A-D0A2-413C-9602-8FC2192D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5F4D4-C089-42CB-B6EA-AEC6A2DCA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39B898-07CC-4E39-86C6-F3397E32B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C80A05-2018-4D1F-8349-16D17506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90710E-4598-4869-8DEE-34D60CCAE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411554-CE71-4FE4-90B8-7AC768636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427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6A120-D043-41B6-AA76-6EA799871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BF7349-16EA-42A8-9161-4A5AFB2188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309CD6-78F7-4011-817D-8C5E87C91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62B9B-DB48-4F97-B6A1-6745984DB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3A001C-AF72-4031-A01D-09002AE8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02904-BAE8-45BD-AA5B-553E74EC7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0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EB9BA8-12D3-4B08-8A4D-7F4563D03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2A9EA9-6B45-4B10-BE15-E72867E7F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FCE99-80FC-4F1E-940A-A9574F8467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B9D33-68B3-47A5-83A8-7D2CF2232164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C7A0B-6515-4902-B156-9646FA694B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2F0F1-BF35-47C1-89D4-EC95EAAD21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3D832-F750-4A1E-AEAC-7E15BE43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35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KFkKeR0ekM?feature=oembed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info.vercator.com/blog/what-are-point-clouds-5-easy-facts-that-explain-point-clouds" TargetMode="External"/><Relationship Id="rId3" Type="http://schemas.openxmlformats.org/officeDocument/2006/relationships/hyperlink" Target="http://openaccess.thecvf.com/content_cvpr_2018/papers/Yang_PIXOR_Real-Time_3D_CVPR_2018_paper.pdf" TargetMode="External"/><Relationship Id="rId7" Type="http://schemas.openxmlformats.org/officeDocument/2006/relationships/hyperlink" Target="http://www.pointclouds.org/" TargetMode="External"/><Relationship Id="rId2" Type="http://schemas.openxmlformats.org/officeDocument/2006/relationships/hyperlink" Target="http://www.cvlibs.net/datasets/kitti/raw_data.ph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eospatialworld.net/blogs/top-5-uses-lidar-2/" TargetMode="External"/><Relationship Id="rId5" Type="http://schemas.openxmlformats.org/officeDocument/2006/relationships/hyperlink" Target="https://www.americangeosciences.org/critical-issues/faq/what-lidar-and-what-it-used" TargetMode="External"/><Relationship Id="rId4" Type="http://schemas.openxmlformats.org/officeDocument/2006/relationships/hyperlink" Target="https://github.com/philip-huang/PIXOR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10DBB-152C-4B5D-A45C-809D85A163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CSE4088 Introduction to Machine Learning Project Presentation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4F31A4-3271-4F65-B04B-29C6179DAD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/>
              <a:t> 3D Object Detection using LiDAR Point Clouds</a:t>
            </a:r>
          </a:p>
          <a:p>
            <a:r>
              <a:rPr lang="tr-TR" dirty="0"/>
              <a:t>Onur Can Yücedağ – 150116825</a:t>
            </a:r>
          </a:p>
          <a:p>
            <a:r>
              <a:rPr lang="tr-TR" dirty="0"/>
              <a:t>Emre Erdem – 150115501</a:t>
            </a:r>
          </a:p>
          <a:p>
            <a:r>
              <a:rPr lang="tr-TR" dirty="0"/>
              <a:t>Alperen Bayraktar - 150116501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4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32B5C-DE8B-4BFF-81C9-01AFD3F9D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3D Object Detection using LiDAR</a:t>
            </a:r>
            <a:endParaRPr lang="en-US" dirty="0"/>
          </a:p>
        </p:txBody>
      </p:sp>
      <p:pic>
        <p:nvPicPr>
          <p:cNvPr id="4" name="Picture 4" descr="Image result for 3d object detection lidar">
            <a:extLst>
              <a:ext uri="{FF2B5EF4-FFF2-40B4-BE49-F238E27FC236}">
                <a16:creationId xmlns:a16="http://schemas.microsoft.com/office/drawing/2014/main" id="{E328FC7F-94FC-4806-A01E-EF127E7BC0E7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3463925"/>
            <a:ext cx="342900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B8A5542-169C-4252-9780-5DD09170D56A}"/>
              </a:ext>
            </a:extLst>
          </p:cNvPr>
          <p:cNvSpPr txBox="1">
            <a:spLocks/>
          </p:cNvSpPr>
          <p:nvPr/>
        </p:nvSpPr>
        <p:spPr>
          <a:xfrm>
            <a:off x="1263073" y="169631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/>
              <a:t>3D Object Detection:</a:t>
            </a:r>
          </a:p>
          <a:p>
            <a:pPr lvl="1"/>
            <a:r>
              <a:rPr lang="tr-TR" dirty="0"/>
              <a:t>Object boundaries in 3D space</a:t>
            </a:r>
          </a:p>
          <a:p>
            <a:pPr lvl="1"/>
            <a:r>
              <a:rPr lang="tr-TR" dirty="0"/>
              <a:t>Object class</a:t>
            </a:r>
          </a:p>
          <a:p>
            <a:r>
              <a:rPr lang="tr-TR" dirty="0"/>
              <a:t>Main researches:</a:t>
            </a:r>
          </a:p>
          <a:p>
            <a:pPr lvl="1"/>
            <a:r>
              <a:rPr lang="tr-TR" dirty="0"/>
              <a:t>Point Pillars</a:t>
            </a:r>
          </a:p>
          <a:p>
            <a:pPr lvl="1"/>
            <a:r>
              <a:rPr lang="tr-TR" dirty="0"/>
              <a:t>PIXOR</a:t>
            </a:r>
          </a:p>
          <a:p>
            <a:pPr lvl="1"/>
            <a:r>
              <a:rPr lang="tr-TR" dirty="0"/>
              <a:t>MV3D</a:t>
            </a:r>
          </a:p>
          <a:p>
            <a:pPr lvl="1"/>
            <a:r>
              <a:rPr lang="tr-TR" dirty="0"/>
              <a:t>SECOND</a:t>
            </a:r>
          </a:p>
          <a:p>
            <a:pPr lvl="1"/>
            <a:r>
              <a:rPr lang="tr-TR" dirty="0"/>
              <a:t>HD-Net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381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6EFFF4A2-EB01-4738-9824-8D9A72A51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alt text">
            <a:extLst>
              <a:ext uri="{FF2B5EF4-FFF2-40B4-BE49-F238E27FC236}">
                <a16:creationId xmlns:a16="http://schemas.microsoft.com/office/drawing/2014/main" id="{0A2BC0B3-7747-403C-B148-AE3E94610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757774"/>
            <a:ext cx="10898562" cy="3051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23D97D8B-CFC5-431A-AA32-93C4522A6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233674"/>
            <a:ext cx="12192000" cy="26243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D35B32-6717-4E99-ACDA-379F8A07D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4535424"/>
            <a:ext cx="3685032" cy="1586162"/>
          </a:xfrm>
        </p:spPr>
        <p:txBody>
          <a:bodyPr anchor="t">
            <a:normAutofit/>
          </a:bodyPr>
          <a:lstStyle/>
          <a:p>
            <a:r>
              <a:rPr lang="tr-TR" sz="3400">
                <a:solidFill>
                  <a:schemeClr val="bg1"/>
                </a:solidFill>
              </a:rPr>
              <a:t>PIXOR</a:t>
            </a:r>
            <a:endParaRPr lang="en-US" sz="34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7A31C-62BB-4DD2-B6B1-43CA7CAD2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4920" y="4535423"/>
            <a:ext cx="4930626" cy="1586163"/>
          </a:xfrm>
        </p:spPr>
        <p:txBody>
          <a:bodyPr>
            <a:normAutofit/>
          </a:bodyPr>
          <a:lstStyle/>
          <a:p>
            <a:r>
              <a:rPr lang="tr-TR" sz="2000" dirty="0">
                <a:solidFill>
                  <a:schemeClr val="bg1"/>
                </a:solidFill>
              </a:rPr>
              <a:t>BEV representation of the point cloud.</a:t>
            </a:r>
          </a:p>
          <a:p>
            <a:r>
              <a:rPr lang="tr-TR" sz="2000" dirty="0">
                <a:solidFill>
                  <a:schemeClr val="bg1"/>
                </a:solidFill>
              </a:rPr>
              <a:t>Single stage detector to predict poses (SSD).</a:t>
            </a:r>
          </a:p>
          <a:p>
            <a:endParaRPr lang="tr-TR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91EAA54-AC0A-4AEF-ACE5-B1DD3DC8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08171" y="4821439"/>
            <a:ext cx="1128382" cy="847206"/>
            <a:chOff x="8183879" y="1000124"/>
            <a:chExt cx="1562267" cy="1172973"/>
          </a:xfrm>
        </p:grpSpPr>
        <p:sp>
          <p:nvSpPr>
            <p:cNvPr id="76" name="Freeform 5">
              <a:extLst>
                <a:ext uri="{FF2B5EF4-FFF2-40B4-BE49-F238E27FC236}">
                  <a16:creationId xmlns:a16="http://schemas.microsoft.com/office/drawing/2014/main" id="{57EE6F04-B543-44E1-BA29-3DD44C5AE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">
              <a:extLst>
                <a:ext uri="{FF2B5EF4-FFF2-40B4-BE49-F238E27FC236}">
                  <a16:creationId xmlns:a16="http://schemas.microsoft.com/office/drawing/2014/main" id="{D5559A4F-CFAC-4ECC-B04A-670D559B9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1105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05FF9F9-2976-47BF-9D5B-059E893A7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0F95BB-5EB0-4F7D-B9CF-8FF045C08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98" y="3388098"/>
            <a:ext cx="5068315" cy="2573122"/>
          </a:xfrm>
        </p:spPr>
        <p:txBody>
          <a:bodyPr anchor="t">
            <a:normAutofit/>
          </a:bodyPr>
          <a:lstStyle/>
          <a:p>
            <a:r>
              <a:rPr lang="tr-TR" sz="4800" dirty="0"/>
              <a:t>Technical Details</a:t>
            </a:r>
            <a:endParaRPr lang="en-US" sz="4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163486-A15A-4921-91DD-7C9AFB4215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1" b="517"/>
          <a:stretch/>
        </p:blipFill>
        <p:spPr>
          <a:xfrm>
            <a:off x="1536250" y="0"/>
            <a:ext cx="9771809" cy="320154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29DDB-5408-4357-B9F3-EB15C4118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315" y="3388097"/>
            <a:ext cx="5991806" cy="2573122"/>
          </a:xfrm>
        </p:spPr>
        <p:txBody>
          <a:bodyPr anchor="t">
            <a:normAutofit/>
          </a:bodyPr>
          <a:lstStyle/>
          <a:p>
            <a:r>
              <a:rPr lang="tr-TR" sz="1300" dirty="0"/>
              <a:t>Bounding box estimates contains heading angle.</a:t>
            </a:r>
          </a:p>
          <a:p>
            <a:r>
              <a:rPr lang="tr-TR" sz="1300" dirty="0"/>
              <a:t>2D BEV representation of LiDAR point clouds with using  occupancy and intensity as features in grid matrix.</a:t>
            </a:r>
          </a:p>
          <a:p>
            <a:r>
              <a:rPr lang="tr-TR" sz="1300" dirty="0"/>
              <a:t>Uses only </a:t>
            </a:r>
            <a:r>
              <a:rPr lang="tr-TR" sz="1300" i="1" dirty="0"/>
              <a:t>2D convolutions</a:t>
            </a:r>
            <a:r>
              <a:rPr lang="tr-TR" sz="1300" dirty="0"/>
              <a:t>.</a:t>
            </a:r>
          </a:p>
          <a:p>
            <a:r>
              <a:rPr lang="tr-TR" sz="1300" dirty="0"/>
              <a:t>Uses direct encoding so we don’t need to set pre-defined anchors.</a:t>
            </a:r>
          </a:p>
          <a:p>
            <a:r>
              <a:rPr lang="tr-TR" sz="1300" b="1" dirty="0"/>
              <a:t>Backbone Network: </a:t>
            </a:r>
            <a:r>
              <a:rPr lang="tr-TR" sz="1300" dirty="0"/>
              <a:t>Used for extracting the general representation of the input.</a:t>
            </a:r>
          </a:p>
          <a:p>
            <a:r>
              <a:rPr lang="tr-TR" sz="1300" b="1" dirty="0"/>
              <a:t>Header Network: </a:t>
            </a:r>
            <a:r>
              <a:rPr lang="tr-TR" sz="1300" dirty="0"/>
              <a:t>Used to make task-spesific predictions, a score map representing the object class probability and the geometry maps(encodes size and shape of the 3D bounding box)</a:t>
            </a:r>
          </a:p>
          <a:p>
            <a:endParaRPr lang="en-US" sz="130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0504EE-683F-4FE2-A169-83C71FAA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0A61CFF-0E76-478B-B02B-73692D891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389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48904-98D3-474E-9D58-767126F94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System Setup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9593A-7F59-4740-A8CA-060A880B8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Ubuntu 16.04</a:t>
            </a:r>
          </a:p>
          <a:p>
            <a:r>
              <a:rPr lang="en-US" dirty="0"/>
              <a:t>CUDA 10.0</a:t>
            </a:r>
          </a:p>
          <a:p>
            <a:r>
              <a:rPr lang="en-US" dirty="0"/>
              <a:t>ROS Kinetic</a:t>
            </a:r>
          </a:p>
          <a:p>
            <a:r>
              <a:rPr lang="en-US" dirty="0"/>
              <a:t>Python 3.5</a:t>
            </a:r>
          </a:p>
          <a:p>
            <a:r>
              <a:rPr lang="en-US" dirty="0" err="1"/>
              <a:t>PyTorch</a:t>
            </a:r>
            <a:r>
              <a:rPr lang="en-US" dirty="0"/>
              <a:t> 1.1</a:t>
            </a:r>
          </a:p>
          <a:p>
            <a:r>
              <a:rPr lang="en-US" dirty="0" err="1"/>
              <a:t>Tensorboard</a:t>
            </a:r>
            <a:endParaRPr lang="en-US" dirty="0"/>
          </a:p>
          <a:p>
            <a:r>
              <a:rPr lang="en-US" dirty="0" err="1"/>
              <a:t>Velodyne</a:t>
            </a:r>
            <a:r>
              <a:rPr lang="en-US" dirty="0"/>
              <a:t> Driver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208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BC1A1-4E87-4B23-A544-37A857A46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Experiment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14FB6-91CE-41E5-8B99-AC9566393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experimented with the KITTI raw dataset indexed as: 2011_09_26_drive_0048 synced + rectified.</a:t>
            </a:r>
          </a:p>
          <a:p>
            <a:pPr lvl="1"/>
            <a:r>
              <a:rPr lang="en-US" i="1" dirty="0"/>
              <a:t>"</a:t>
            </a:r>
            <a:r>
              <a:rPr lang="en-US" i="1" dirty="0" err="1"/>
              <a:t>synced+rectified</a:t>
            </a:r>
            <a:r>
              <a:rPr lang="en-US" i="1" dirty="0"/>
              <a:t>" refers to the processed data where images have been rectified and undistorted and where the data frame numbers correspond across all sensor streams</a:t>
            </a:r>
          </a:p>
          <a:p>
            <a:pPr lvl="1"/>
            <a:r>
              <a:rPr lang="en-US" dirty="0"/>
              <a:t>3D </a:t>
            </a:r>
            <a:r>
              <a:rPr lang="en-US" dirty="0" err="1"/>
              <a:t>Velodyne</a:t>
            </a:r>
            <a:r>
              <a:rPr lang="en-US" dirty="0"/>
              <a:t> point clouds (100k points per frame stored as </a:t>
            </a:r>
            <a:r>
              <a:rPr lang="en-US" dirty="0" err="1"/>
              <a:t>bineary</a:t>
            </a:r>
            <a:r>
              <a:rPr lang="en-US" dirty="0"/>
              <a:t> float matrix)</a:t>
            </a:r>
          </a:p>
          <a:p>
            <a:pPr lvl="1"/>
            <a:r>
              <a:rPr lang="en-US" dirty="0"/>
              <a:t>Calibration</a:t>
            </a:r>
          </a:p>
          <a:p>
            <a:pPr lvl="1"/>
            <a:r>
              <a:rPr lang="en-US" dirty="0"/>
              <a:t>3D object </a:t>
            </a:r>
            <a:r>
              <a:rPr lang="en-US" dirty="0" err="1"/>
              <a:t>tracklet</a:t>
            </a:r>
            <a:r>
              <a:rPr lang="en-US" dirty="0"/>
              <a:t> labels.</a:t>
            </a:r>
          </a:p>
        </p:txBody>
      </p:sp>
    </p:spTree>
    <p:extLst>
      <p:ext uri="{BB962C8B-B14F-4D97-AF65-F5344CB8AC3E}">
        <p14:creationId xmlns:p14="http://schemas.microsoft.com/office/powerpoint/2010/main" val="4143436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8BFB63-77D5-46F6-8014-BE6F4A2DE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>
            <a:hlinkClick r:id="" action="ppaction://media"/>
            <a:extLst>
              <a:ext uri="{FF2B5EF4-FFF2-40B4-BE49-F238E27FC236}">
                <a16:creationId xmlns:a16="http://schemas.microsoft.com/office/drawing/2014/main" id="{3BCCB50F-3231-4152-9327-A88CBE270784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153822" y="975392"/>
            <a:ext cx="6553545" cy="491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17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CA530-70D2-4D1D-90BC-2F9F29F4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1E5FB-19E4-4AFC-AB39-E3460D604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KITTI Vision Benchmark Suite: </a:t>
            </a:r>
            <a:r>
              <a:rPr lang="en-US" dirty="0">
                <a:hlinkClick r:id="rId2"/>
              </a:rPr>
              <a:t>http://www.cvlibs.net/datasets/kitti/raw_data.php</a:t>
            </a:r>
            <a:endParaRPr lang="en-US" dirty="0"/>
          </a:p>
          <a:p>
            <a:r>
              <a:rPr lang="en-US" dirty="0"/>
              <a:t>PIXOR: Real-time 3D Object Detection from Point Clouds: </a:t>
            </a:r>
            <a:r>
              <a:rPr lang="en-US" dirty="0">
                <a:hlinkClick r:id="rId3"/>
              </a:rPr>
              <a:t>http://openaccess.thecvf.com/content_cvpr_2018/papers/Yang_PIXOR_Real-Time_3D_CVPR_2018_paper.pdf</a:t>
            </a:r>
            <a:endParaRPr lang="en-US" dirty="0"/>
          </a:p>
          <a:p>
            <a:r>
              <a:rPr lang="en-US" dirty="0" err="1"/>
              <a:t>philip-huang</a:t>
            </a:r>
            <a:r>
              <a:rPr lang="en-US" dirty="0"/>
              <a:t>/PIXOR: </a:t>
            </a:r>
            <a:r>
              <a:rPr lang="en-US" dirty="0">
                <a:hlinkClick r:id="rId4"/>
              </a:rPr>
              <a:t>https://github.com/philip-huang/PIXOR</a:t>
            </a:r>
            <a:endParaRPr lang="en-US" dirty="0"/>
          </a:p>
          <a:p>
            <a:r>
              <a:rPr lang="en-US" dirty="0"/>
              <a:t>What is Lidar and what is it used for?: </a:t>
            </a:r>
            <a:r>
              <a:rPr lang="en-US" dirty="0">
                <a:hlinkClick r:id="rId5"/>
              </a:rPr>
              <a:t>https://www.americangeosciences.org/critical-issues/faq/what-lidar-and-what-it-used</a:t>
            </a:r>
            <a:endParaRPr lang="en-US" dirty="0"/>
          </a:p>
          <a:p>
            <a:r>
              <a:rPr lang="en-US" dirty="0"/>
              <a:t>What are the Top 5 Uses of LiDAR?: </a:t>
            </a:r>
            <a:r>
              <a:rPr lang="en-US" dirty="0">
                <a:hlinkClick r:id="rId6"/>
              </a:rPr>
              <a:t>https://www.geospatialworld.net/blogs/top-5-uses-lidar-2/</a:t>
            </a:r>
            <a:endParaRPr lang="en-US" dirty="0"/>
          </a:p>
          <a:p>
            <a:r>
              <a:rPr lang="en-US" dirty="0"/>
              <a:t>The Point Cloud Library (PCL): </a:t>
            </a:r>
            <a:r>
              <a:rPr lang="en-US" dirty="0">
                <a:hlinkClick r:id="rId7"/>
              </a:rPr>
              <a:t>http://www.pointclouds.org/</a:t>
            </a:r>
            <a:endParaRPr lang="en-US" dirty="0"/>
          </a:p>
          <a:p>
            <a:r>
              <a:rPr lang="en-US" dirty="0"/>
              <a:t>What are point clouds? 5 easy facts that explain point clouds: </a:t>
            </a:r>
            <a:r>
              <a:rPr lang="en-US" dirty="0">
                <a:hlinkClick r:id="rId8"/>
              </a:rPr>
              <a:t>https://info.vercator.com/blog/what-are-point-clouds-5-easy-facts-that-explain-point-clouds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472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E43B4-F83D-4FC2-83E8-3A93D7548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0667" y="2187743"/>
            <a:ext cx="5293449" cy="248251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you.</a:t>
            </a:r>
          </a:p>
        </p:txBody>
      </p:sp>
      <p:pic>
        <p:nvPicPr>
          <p:cNvPr id="7" name="Graphic 6" descr="Accept">
            <a:extLst>
              <a:ext uri="{FF2B5EF4-FFF2-40B4-BE49-F238E27FC236}">
                <a16:creationId xmlns:a16="http://schemas.microsoft.com/office/drawing/2014/main" id="{6272EBAB-E1EB-4132-9E7C-7E37888DF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1" y="2743201"/>
            <a:ext cx="1371600" cy="13716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C776BB1D-02F5-44FF-B306-90B9171EA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5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83C7D-ECAE-4E19-83F4-217FCC4BD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Overview of the project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7BF48-80B8-4369-BD18-757241F59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Main Goals:</a:t>
            </a:r>
          </a:p>
          <a:p>
            <a:pPr lvl="1"/>
            <a:r>
              <a:rPr lang="tr-TR" dirty="0"/>
              <a:t>Research on the 3D object detection.</a:t>
            </a:r>
          </a:p>
          <a:p>
            <a:pPr lvl="1"/>
            <a:r>
              <a:rPr lang="tr-TR" dirty="0"/>
              <a:t>Understanding LiDAR Point Cloud data.</a:t>
            </a:r>
          </a:p>
          <a:p>
            <a:pPr lvl="1"/>
            <a:r>
              <a:rPr lang="tr-TR" dirty="0"/>
              <a:t>Implementation of a research project.</a:t>
            </a:r>
          </a:p>
          <a:p>
            <a:pPr lvl="1"/>
            <a:r>
              <a:rPr lang="tr-TR" dirty="0"/>
              <a:t>Understanding object detection pipelines.</a:t>
            </a:r>
          </a:p>
          <a:p>
            <a:r>
              <a:rPr lang="tr-TR" dirty="0"/>
              <a:t>Subtasks:</a:t>
            </a:r>
          </a:p>
          <a:p>
            <a:pPr lvl="1"/>
            <a:r>
              <a:rPr lang="tr-TR" dirty="0"/>
              <a:t>Getting system setup done.</a:t>
            </a:r>
          </a:p>
          <a:p>
            <a:pPr lvl="1"/>
            <a:r>
              <a:rPr lang="tr-TR" dirty="0"/>
              <a:t>Familiarizing with PyTorch.</a:t>
            </a:r>
          </a:p>
          <a:p>
            <a:pPr lvl="1"/>
            <a:r>
              <a:rPr lang="tr-TR"/>
              <a:t>Reading cutting-edge research papers in 3D object detection field.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88496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lidar self driving car">
            <a:extLst>
              <a:ext uri="{FF2B5EF4-FFF2-40B4-BE49-F238E27FC236}">
                <a16:creationId xmlns:a16="http://schemas.microsoft.com/office/drawing/2014/main" id="{B2B9F30E-E6B0-4F9B-9F50-4A2AD3E0FCF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A0E33A-C849-4F45-8BF1-D6FC83FF9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6626" y="242917"/>
            <a:ext cx="2752354" cy="2709275"/>
          </a:xfrm>
          <a:prstGeom prst="ellipse">
            <a:avLst/>
          </a:prstGeom>
          <a:solidFill>
            <a:srgbClr val="FFFFFF"/>
          </a:solidFill>
          <a:ln w="174625" cmpd="thinThick">
            <a:solidFill>
              <a:srgbClr val="FFFFFF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>
                <a:solidFill>
                  <a:srgbClr val="262626"/>
                </a:solidFill>
              </a:rPr>
              <a:t>What is LiDAR ?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9898A1-C912-4C5C-892D-621735FFB32E}"/>
              </a:ext>
            </a:extLst>
          </p:cNvPr>
          <p:cNvCxnSpPr>
            <a:cxnSpLocks/>
          </p:cNvCxnSpPr>
          <p:nvPr/>
        </p:nvCxnSpPr>
        <p:spPr>
          <a:xfrm flipH="1" flipV="1">
            <a:off x="5386648" y="615143"/>
            <a:ext cx="3441468" cy="689955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4184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0831-68CF-49FB-B303-278C4C576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What is LiDAR - History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8784B-A410-452C-B6F3-CA338318E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It was first used in 1960s after the introduction of laser.</a:t>
            </a:r>
          </a:p>
          <a:p>
            <a:r>
              <a:rPr lang="en-US" dirty="0">
                <a:cs typeface="Calibri"/>
              </a:rPr>
              <a:t>LIDAR was used in space missions by NASA during 1970s.</a:t>
            </a:r>
          </a:p>
          <a:p>
            <a:r>
              <a:rPr lang="en-US" dirty="0">
                <a:cs typeface="Calibri"/>
              </a:rPr>
              <a:t>In 1980s, LIDAR gained popularity because of the demand for GPS/IMU systems.</a:t>
            </a:r>
          </a:p>
          <a:p>
            <a:r>
              <a:rPr lang="en-US" dirty="0">
                <a:cs typeface="Calibri"/>
              </a:rPr>
              <a:t>In </a:t>
            </a:r>
            <a:r>
              <a:rPr lang="en-US" dirty="0">
                <a:ea typeface="+mn-lt"/>
                <a:cs typeface="+mn-lt"/>
              </a:rPr>
              <a:t>topographic mapping, oceanography, </a:t>
            </a:r>
            <a:r>
              <a:rPr lang="en-US" dirty="0"/>
              <a:t>agriculture, archaeology and in many fields LIDAR was used.</a:t>
            </a:r>
            <a:endParaRPr lang="en-US" dirty="0">
              <a:ea typeface="+mn-lt"/>
              <a:cs typeface="+mn-lt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3802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00710-9A93-4E6B-B5F8-EA9E03009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What is LiDAR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67BFD-5F61-4079-975D-B86C05856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/>
              <a:t>LiDAR stands for «Light Detection and Ranging».</a:t>
            </a:r>
          </a:p>
          <a:p>
            <a:r>
              <a:rPr lang="tr-TR" dirty="0"/>
              <a:t>LiDAR is a sensor which detects the range of a distant target.</a:t>
            </a:r>
          </a:p>
          <a:p>
            <a:r>
              <a:rPr lang="tr-TR" dirty="0"/>
              <a:t>Uses shorter wavelengths than radar which uses radio waves for measuring target.</a:t>
            </a:r>
          </a:p>
          <a:p>
            <a:r>
              <a:rPr lang="tr-TR" dirty="0"/>
              <a:t>Directly measures the 3D structures and underlying terrain with high resolution and accuracy.</a:t>
            </a:r>
          </a:p>
          <a:p>
            <a:r>
              <a:rPr lang="tr-TR" dirty="0"/>
              <a:t>Mainly used in construction, power transmission, transportation(Self-Driving Cars; except TESLA...), defense and aerospace.</a:t>
            </a:r>
          </a:p>
          <a:p>
            <a:r>
              <a:rPr lang="tr-TR" dirty="0"/>
              <a:t>Replaced photogrammetry in varius fields –because it is light independent.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87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0EA6F-CF15-459A-B499-1C1321DDE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What is Point Cloud Data?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39E42-688F-4E37-A30E-9090AF65D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/>
              <a:t>Data structure that represents objects or space in 3D geometric coordinates. If there is a colour information, it becomes 4D.</a:t>
            </a:r>
          </a:p>
          <a:p>
            <a:r>
              <a:rPr lang="tr-TR" dirty="0"/>
              <a:t>Generated by 3D laser scanners like LiDAR. </a:t>
            </a:r>
            <a:r>
              <a:rPr lang="en-US" dirty="0"/>
              <a:t> </a:t>
            </a:r>
            <a:r>
              <a:rPr lang="tr-TR" dirty="0"/>
              <a:t>U</a:t>
            </a:r>
            <a:r>
              <a:rPr lang="en-US" dirty="0"/>
              <a:t>sed as a middleman to turn the raw data collected by LiDAR processes into 3D models.</a:t>
            </a:r>
            <a:endParaRPr lang="tr-TR" dirty="0"/>
          </a:p>
          <a:p>
            <a:r>
              <a:rPr lang="tr-TR" dirty="0"/>
              <a:t>Large scale library for processing point clouds; Point Cloud Library(PCL).</a:t>
            </a:r>
          </a:p>
          <a:p>
            <a:r>
              <a:rPr lang="tr-TR" dirty="0"/>
              <a:t>Many formats exist for representing point clouds.</a:t>
            </a:r>
          </a:p>
          <a:p>
            <a:r>
              <a:rPr lang="tr-TR" dirty="0"/>
              <a:t>Photogrammetric point clouds have an RGB value for each point, on the other hand LiDAR point clouds have XYZ and intensity values for each point.</a:t>
            </a:r>
          </a:p>
        </p:txBody>
      </p:sp>
    </p:spTree>
    <p:extLst>
      <p:ext uri="{BB962C8B-B14F-4D97-AF65-F5344CB8AC3E}">
        <p14:creationId xmlns:p14="http://schemas.microsoft.com/office/powerpoint/2010/main" val="4077803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Rectangle 72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7" name="Straight Connector 74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8" name="Content Placeholder 2053">
            <a:extLst>
              <a:ext uri="{FF2B5EF4-FFF2-40B4-BE49-F238E27FC236}">
                <a16:creationId xmlns:a16="http://schemas.microsoft.com/office/drawing/2014/main" id="{243D9838-FF35-421C-8397-64DF8424C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7AE9E5-6E98-48C5-AAB6-0FBC5BCB6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tr-TR" sz="4000" dirty="0">
                <a:solidFill>
                  <a:srgbClr val="FFFFFF"/>
                </a:solidFill>
              </a:rPr>
              <a:t>What is Point Cloud Data ?</a:t>
            </a:r>
            <a:endParaRPr lang="en-US" sz="4000" dirty="0">
              <a:solidFill>
                <a:srgbClr val="FFFFFF"/>
              </a:solidFill>
            </a:endParaRPr>
          </a:p>
        </p:txBody>
      </p:sp>
      <p:pic>
        <p:nvPicPr>
          <p:cNvPr id="15" name="Picture 4" descr="vis+with+ambient">
            <a:extLst>
              <a:ext uri="{FF2B5EF4-FFF2-40B4-BE49-F238E27FC236}">
                <a16:creationId xmlns:a16="http://schemas.microsoft.com/office/drawing/2014/main" id="{CD051B6D-DBC5-46E7-A0B9-33A30938684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98499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3FAC6-5950-48B4-AF93-27986877B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Which tasks can be acccomplished by LiDAR?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3BE6F-D8CD-4714-A248-A11EBAF8D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tr-TR" dirty="0"/>
              <a:t>Self-Driving Cars Field:</a:t>
            </a:r>
          </a:p>
          <a:p>
            <a:pPr lvl="1"/>
            <a:r>
              <a:rPr lang="tr-TR" dirty="0"/>
              <a:t>3D Object Detection</a:t>
            </a:r>
          </a:p>
          <a:p>
            <a:pPr lvl="1"/>
            <a:r>
              <a:rPr lang="tr-TR" dirty="0"/>
              <a:t>3D Map Creation (ndt mapping algorithms)</a:t>
            </a:r>
          </a:p>
          <a:p>
            <a:pPr lvl="1"/>
            <a:r>
              <a:rPr lang="tr-TR" dirty="0"/>
              <a:t>SLAM(Simultaneous localization and mapping)</a:t>
            </a:r>
          </a:p>
          <a:p>
            <a:pPr lvl="1"/>
            <a:r>
              <a:rPr lang="tr-TR" dirty="0"/>
              <a:t>EGO Vehicle Localization(Mainly with GNSS fusion) ***</a:t>
            </a:r>
          </a:p>
          <a:p>
            <a:pPr lvl="1"/>
            <a:r>
              <a:rPr lang="tr-TR" dirty="0"/>
              <a:t>Simulation Asset Creation</a:t>
            </a:r>
          </a:p>
          <a:p>
            <a:pPr lvl="1"/>
            <a:r>
              <a:rPr lang="tr-TR" dirty="0"/>
              <a:t>Crash Avoidance***</a:t>
            </a:r>
          </a:p>
          <a:p>
            <a:r>
              <a:rPr lang="tr-TR" dirty="0"/>
              <a:t>Other fields:</a:t>
            </a:r>
          </a:p>
          <a:p>
            <a:pPr lvl="1"/>
            <a:r>
              <a:rPr lang="tr-TR" dirty="0"/>
              <a:t>A</a:t>
            </a:r>
            <a:r>
              <a:rPr lang="en-US" dirty="0" err="1"/>
              <a:t>ny</a:t>
            </a:r>
            <a:r>
              <a:rPr lang="en-US" dirty="0"/>
              <a:t> situation where the structure and shape of Earth's surface needs to be known, and can even measure some gases and particles in the atmosphere.</a:t>
            </a:r>
            <a:endParaRPr lang="tr-TR" dirty="0"/>
          </a:p>
          <a:p>
            <a:pPr lvl="1"/>
            <a:r>
              <a:rPr lang="tr-TR" dirty="0"/>
              <a:t>H</a:t>
            </a:r>
            <a:r>
              <a:rPr lang="en-US" dirty="0" err="1"/>
              <a:t>azard</a:t>
            </a:r>
            <a:r>
              <a:rPr lang="en-US" dirty="0"/>
              <a:t> assessment (including lava flows, landslides, tsunamis, and floods)</a:t>
            </a:r>
            <a:endParaRPr lang="tr-TR" dirty="0"/>
          </a:p>
          <a:p>
            <a:pPr lvl="1"/>
            <a:r>
              <a:rPr lang="tr-TR" dirty="0"/>
              <a:t>F</a:t>
            </a:r>
            <a:r>
              <a:rPr lang="en-US" dirty="0" err="1"/>
              <a:t>orestry</a:t>
            </a:r>
            <a:r>
              <a:rPr lang="en-US" dirty="0"/>
              <a:t>, agriculture, geologic mapping, and watershed and river surveys</a:t>
            </a:r>
            <a:endParaRPr lang="tr-TR" dirty="0"/>
          </a:p>
          <a:p>
            <a:pPr lvl="1"/>
            <a:r>
              <a:rPr lang="en-US" dirty="0"/>
              <a:t>Archeology and Building Construction </a:t>
            </a:r>
          </a:p>
        </p:txBody>
      </p:sp>
    </p:spTree>
    <p:extLst>
      <p:ext uri="{BB962C8B-B14F-4D97-AF65-F5344CB8AC3E}">
        <p14:creationId xmlns:p14="http://schemas.microsoft.com/office/powerpoint/2010/main" val="3763330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76B16-0AFF-496D-B967-661312C83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/>
              <a:t>Object Detection in 2D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5727D-8962-4E27-8D5C-CB177361B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3073" y="1696315"/>
            <a:ext cx="10515600" cy="4351338"/>
          </a:xfrm>
        </p:spPr>
        <p:txBody>
          <a:bodyPr/>
          <a:lstStyle/>
          <a:p>
            <a:r>
              <a:rPr lang="tr-TR" dirty="0"/>
              <a:t>2D Object Detection:</a:t>
            </a:r>
          </a:p>
          <a:p>
            <a:pPr lvl="1"/>
            <a:r>
              <a:rPr lang="tr-TR" dirty="0"/>
              <a:t>Object boundaries in 2D space</a:t>
            </a:r>
          </a:p>
          <a:p>
            <a:pPr lvl="1"/>
            <a:r>
              <a:rPr lang="tr-TR" dirty="0"/>
              <a:t>Object class</a:t>
            </a:r>
          </a:p>
          <a:p>
            <a:r>
              <a:rPr lang="tr-TR" dirty="0"/>
              <a:t>Main researches:</a:t>
            </a:r>
          </a:p>
          <a:p>
            <a:pPr lvl="1"/>
            <a:r>
              <a:rPr lang="tr-TR" dirty="0"/>
              <a:t>YOLO</a:t>
            </a:r>
          </a:p>
          <a:p>
            <a:pPr lvl="1"/>
            <a:r>
              <a:rPr lang="tr-TR" dirty="0"/>
              <a:t>R-CNN</a:t>
            </a:r>
          </a:p>
          <a:p>
            <a:pPr lvl="1"/>
            <a:r>
              <a:rPr lang="tr-TR" dirty="0"/>
              <a:t>Fast R-CNN</a:t>
            </a:r>
          </a:p>
          <a:p>
            <a:pPr lvl="1"/>
            <a:r>
              <a:rPr lang="tr-TR" dirty="0"/>
              <a:t>SSD</a:t>
            </a:r>
            <a:endParaRPr lang="en-US" dirty="0"/>
          </a:p>
        </p:txBody>
      </p:sp>
      <p:pic>
        <p:nvPicPr>
          <p:cNvPr id="3078" name="Picture 6" descr="Image result for 2d object detection gif">
            <a:extLst>
              <a:ext uri="{FF2B5EF4-FFF2-40B4-BE49-F238E27FC236}">
                <a16:creationId xmlns:a16="http://schemas.microsoft.com/office/drawing/2014/main" id="{5AC22C96-D7E6-4A0B-AFF7-6230EBBEEB4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00" y="3152053"/>
            <a:ext cx="514350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6297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Belge" ma:contentTypeID="0x010100D692A2F1EEC1F6489E4114FBAB8123F5" ma:contentTypeVersion="5" ma:contentTypeDescription="Yeni belge oluşturun." ma:contentTypeScope="" ma:versionID="a307ba6c0a6e8aa26b7fe238337e8bc0">
  <xsd:schema xmlns:xsd="http://www.w3.org/2001/XMLSchema" xmlns:xs="http://www.w3.org/2001/XMLSchema" xmlns:p="http://schemas.microsoft.com/office/2006/metadata/properties" xmlns:ns3="e73902c3-23ab-4282-83cd-2055eda6fc9f" xmlns:ns4="106f7d54-2e76-499b-919b-c98895740689" targetNamespace="http://schemas.microsoft.com/office/2006/metadata/properties" ma:root="true" ma:fieldsID="b10630c1ef0605ec6a957782ed56b21e" ns3:_="" ns4:_="">
    <xsd:import namespace="e73902c3-23ab-4282-83cd-2055eda6fc9f"/>
    <xsd:import namespace="106f7d54-2e76-499b-919b-c9889574068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3902c3-23ab-4282-83cd-2055eda6fc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6f7d54-2e76-499b-919b-c9889574068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ylaşılanla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Ayrıntıları ile Paylaşıldı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İpucu Paylaşımı Karması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İçerik Türü"/>
        <xsd:element ref="dc:title" minOccurs="0" maxOccurs="1" ma:index="4" ma:displayName="Başlı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FB6FE6D-FD18-4AE4-B73D-305935E6D2F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D0833B7-9202-48A0-AB49-3043C73B22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73902c3-23ab-4282-83cd-2055eda6fc9f"/>
    <ds:schemaRef ds:uri="106f7d54-2e76-499b-919b-c988957406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865A22F-9F19-4771-9129-55CDA96FE0E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851</Words>
  <Application>Microsoft Office PowerPoint</Application>
  <PresentationFormat>Widescreen</PresentationFormat>
  <Paragraphs>101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CSE4088 Introduction to Machine Learning Project Presentation</vt:lpstr>
      <vt:lpstr>Overview of the project</vt:lpstr>
      <vt:lpstr>What is LiDAR ?</vt:lpstr>
      <vt:lpstr>What is LiDAR - History</vt:lpstr>
      <vt:lpstr>What is LiDAR</vt:lpstr>
      <vt:lpstr>What is Point Cloud Data?</vt:lpstr>
      <vt:lpstr>What is Point Cloud Data ?</vt:lpstr>
      <vt:lpstr>Which tasks can be acccomplished by LiDAR?</vt:lpstr>
      <vt:lpstr>Object Detection in 2D</vt:lpstr>
      <vt:lpstr>3D Object Detection using LiDAR</vt:lpstr>
      <vt:lpstr>PIXOR</vt:lpstr>
      <vt:lpstr>Technical Details</vt:lpstr>
      <vt:lpstr>System Setup</vt:lpstr>
      <vt:lpstr>Experiment</vt:lpstr>
      <vt:lpstr>Demo</vt:lpstr>
      <vt:lpstr>References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CSE4088 Introduction to Machine Learning Project Presentation</dc:title>
  <dc:creator>Onur Can Yucedag</dc:creator>
  <cp:lastModifiedBy>Onur Can Yucedag</cp:lastModifiedBy>
  <cp:revision>1</cp:revision>
  <dcterms:created xsi:type="dcterms:W3CDTF">2019-12-22T17:03:30Z</dcterms:created>
  <dcterms:modified xsi:type="dcterms:W3CDTF">2019-12-23T18:28:43Z</dcterms:modified>
</cp:coreProperties>
</file>